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5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F338B-E1DE-4B45-9BF6-5A6AF9561A00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DA00D-8A8B-4758-BC3A-0814D54D1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ASSALAMUALAIKUM</a:t>
            </a:r>
            <a:endParaRPr lang="en-US" sz="4800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7"/>
          <p:cNvSpPr>
            <a:spLocks noChangeArrowheads="1"/>
          </p:cNvSpPr>
          <p:nvPr/>
        </p:nvSpPr>
        <p:spPr bwMode="auto">
          <a:xfrm>
            <a:off x="2571736" y="1571612"/>
            <a:ext cx="4143404" cy="1143008"/>
          </a:xfrm>
          <a:prstGeom prst="roundRect">
            <a:avLst>
              <a:gd name="adj" fmla="val 16667"/>
            </a:avLst>
          </a:prstGeom>
          <a:solidFill>
            <a:srgbClr val="FF6600">
              <a:alpha val="75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2800" dirty="0" smtClean="0">
                <a:latin typeface="Snap ITC" pitchFamily="82" charset="0"/>
              </a:rPr>
              <a:t>Akal </a:t>
            </a:r>
            <a:r>
              <a:rPr lang="en-GB" sz="2800" dirty="0" err="1" smtClean="0">
                <a:latin typeface="Snap ITC" pitchFamily="82" charset="0"/>
              </a:rPr>
              <a:t>dan</a:t>
            </a:r>
            <a:r>
              <a:rPr lang="en-GB" sz="2800" dirty="0" smtClean="0">
                <a:latin typeface="Snap ITC" pitchFamily="82" charset="0"/>
              </a:rPr>
              <a:t> </a:t>
            </a:r>
            <a:r>
              <a:rPr lang="en-GB" sz="2800" dirty="0" err="1" smtClean="0">
                <a:latin typeface="Snap ITC" pitchFamily="82" charset="0"/>
              </a:rPr>
              <a:t>wahyu</a:t>
            </a:r>
            <a:endParaRPr lang="en-GB" sz="2800" dirty="0">
              <a:latin typeface="Snap ITC" pitchFamily="82" charset="0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2571736" y="3786190"/>
            <a:ext cx="4143404" cy="1143008"/>
          </a:xfrm>
          <a:prstGeom prst="roundRect">
            <a:avLst>
              <a:gd name="adj" fmla="val 16667"/>
            </a:avLst>
          </a:prstGeom>
          <a:solidFill>
            <a:srgbClr val="FF6600">
              <a:alpha val="75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2800" dirty="0" err="1" smtClean="0">
                <a:latin typeface="Snap ITC" pitchFamily="82" charset="0"/>
              </a:rPr>
              <a:t>Fungsi</a:t>
            </a:r>
            <a:r>
              <a:rPr lang="en-GB" sz="2800" dirty="0" smtClean="0">
                <a:latin typeface="Snap ITC" pitchFamily="82" charset="0"/>
              </a:rPr>
              <a:t> </a:t>
            </a:r>
            <a:r>
              <a:rPr lang="en-GB" sz="2800" dirty="0" err="1" smtClean="0">
                <a:latin typeface="Snap ITC" pitchFamily="82" charset="0"/>
              </a:rPr>
              <a:t>Wahyu</a:t>
            </a:r>
            <a:endParaRPr lang="en-GB" sz="2800" dirty="0">
              <a:latin typeface="Snap ITC" pitchFamily="82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4108447" y="3249611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/>
          <p:cNvSpPr>
            <a:spLocks noChangeArrowheads="1"/>
          </p:cNvSpPr>
          <p:nvPr/>
        </p:nvSpPr>
        <p:spPr bwMode="auto">
          <a:xfrm>
            <a:off x="214282" y="1714488"/>
            <a:ext cx="8280400" cy="1008062"/>
          </a:xfrm>
          <a:prstGeom prst="roundRect">
            <a:avLst>
              <a:gd name="adj" fmla="val 16667"/>
            </a:avLst>
          </a:prstGeom>
          <a:solidFill>
            <a:schemeClr val="accent2">
              <a:alpha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n-GB" sz="2000" dirty="0" err="1" smtClean="0">
                <a:latin typeface="Ravie" pitchFamily="82" charset="0"/>
              </a:rPr>
              <a:t>Daya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berpikir</a:t>
            </a:r>
            <a:r>
              <a:rPr lang="en-GB" sz="2000" dirty="0" smtClean="0">
                <a:latin typeface="Ravie" pitchFamily="82" charset="0"/>
              </a:rPr>
              <a:t> yang </a:t>
            </a:r>
            <a:r>
              <a:rPr lang="en-GB" sz="2000" dirty="0" err="1" smtClean="0">
                <a:latin typeface="Ravie" pitchFamily="82" charset="0"/>
              </a:rPr>
              <a:t>ada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dalam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diri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manusia</a:t>
            </a:r>
            <a:r>
              <a:rPr lang="en-GB" sz="2000" dirty="0" smtClean="0">
                <a:latin typeface="Ravie" pitchFamily="82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Ravie" pitchFamily="82" charset="0"/>
              </a:rPr>
              <a:t>Dan </a:t>
            </a:r>
            <a:r>
              <a:rPr lang="en-GB" sz="2000" dirty="0" err="1" smtClean="0">
                <a:latin typeface="Ravie" pitchFamily="82" charset="0"/>
              </a:rPr>
              <a:t>berusaha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untuk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sampai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kepada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Tuhan</a:t>
            </a:r>
            <a:r>
              <a:rPr lang="en-GB" sz="2000" dirty="0" smtClean="0">
                <a:latin typeface="Ravie" pitchFamily="82" charset="0"/>
              </a:rPr>
              <a:t>.</a:t>
            </a:r>
            <a:endParaRPr lang="en-GB" sz="2000" dirty="0">
              <a:latin typeface="Ravie" pitchFamily="82" charset="0"/>
            </a:endParaRPr>
          </a:p>
        </p:txBody>
      </p:sp>
      <p:sp>
        <p:nvSpPr>
          <p:cNvPr id="3" name="AutoShape 7"/>
          <p:cNvSpPr>
            <a:spLocks noChangeArrowheads="1"/>
          </p:cNvSpPr>
          <p:nvPr/>
        </p:nvSpPr>
        <p:spPr bwMode="auto">
          <a:xfrm>
            <a:off x="2428860" y="214290"/>
            <a:ext cx="4143404" cy="1000132"/>
          </a:xfrm>
          <a:prstGeom prst="roundRect">
            <a:avLst>
              <a:gd name="adj" fmla="val 16667"/>
            </a:avLst>
          </a:prstGeom>
          <a:solidFill>
            <a:srgbClr val="7030A0">
              <a:alpha val="75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2800" dirty="0" smtClean="0">
                <a:latin typeface="Snap ITC" pitchFamily="82" charset="0"/>
              </a:rPr>
              <a:t>Akal</a:t>
            </a:r>
            <a:endParaRPr lang="en-GB" sz="2800" dirty="0">
              <a:latin typeface="Snap ITC" pitchFamily="82" charset="0"/>
            </a:endParaRP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2357422" y="3214686"/>
            <a:ext cx="4143404" cy="1000132"/>
          </a:xfrm>
          <a:prstGeom prst="roundRect">
            <a:avLst>
              <a:gd name="adj" fmla="val 16667"/>
            </a:avLst>
          </a:prstGeom>
          <a:solidFill>
            <a:srgbClr val="7030A0">
              <a:alpha val="75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2800" dirty="0" err="1" smtClean="0">
                <a:latin typeface="Snap ITC" pitchFamily="82" charset="0"/>
              </a:rPr>
              <a:t>Wahyu</a:t>
            </a:r>
            <a:endParaRPr lang="en-GB" sz="2800" dirty="0">
              <a:latin typeface="Snap ITC" pitchFamily="82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57158" y="4572008"/>
            <a:ext cx="8280400" cy="1428760"/>
          </a:xfrm>
          <a:prstGeom prst="roundRect">
            <a:avLst>
              <a:gd name="adj" fmla="val 16667"/>
            </a:avLst>
          </a:prstGeom>
          <a:solidFill>
            <a:schemeClr val="accent2">
              <a:alpha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dirty="0" err="1" smtClean="0">
                <a:latin typeface="Ravie" pitchFamily="82" charset="0"/>
              </a:rPr>
              <a:t>Pengkharaban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dari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alam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turun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kepada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manusia</a:t>
            </a:r>
            <a:r>
              <a:rPr lang="en-GB" sz="2000" dirty="0" smtClean="0">
                <a:latin typeface="Ravie" pitchFamily="8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2000" dirty="0" err="1" smtClean="0">
                <a:latin typeface="Ravie" pitchFamily="82" charset="0"/>
              </a:rPr>
              <a:t>Dengan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keterangan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tentang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Tuhan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dan</a:t>
            </a:r>
            <a:r>
              <a:rPr lang="en-GB" sz="2000" dirty="0" smtClean="0">
                <a:latin typeface="Ravie" pitchFamily="8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2000" dirty="0" err="1" smtClean="0">
                <a:latin typeface="Ravie" pitchFamily="82" charset="0"/>
              </a:rPr>
              <a:t>kewajiban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manusia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terhadap</a:t>
            </a:r>
            <a:r>
              <a:rPr lang="en-GB" sz="2000" dirty="0" smtClean="0">
                <a:latin typeface="Ravie" pitchFamily="82" charset="0"/>
              </a:rPr>
              <a:t> </a:t>
            </a:r>
            <a:r>
              <a:rPr lang="en-GB" sz="2000" dirty="0" err="1" smtClean="0">
                <a:latin typeface="Ravie" pitchFamily="82" charset="0"/>
              </a:rPr>
              <a:t>Tuhan</a:t>
            </a:r>
            <a:endParaRPr lang="en-GB" sz="2000" dirty="0">
              <a:latin typeface="Ravie" pitchFamily="8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274638"/>
            <a:ext cx="5786478" cy="1143000"/>
          </a:xfrm>
          <a:prstGeom prst="roundRect">
            <a:avLst>
              <a:gd name="adj" fmla="val 16667"/>
            </a:avLst>
          </a:prstGeom>
          <a:solidFill>
            <a:srgbClr val="FF0000">
              <a:alpha val="49001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Akal 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dan</a:t>
            </a:r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Wahyu</a:t>
            </a:r>
            <a:endParaRPr lang="en-GB" sz="2800" dirty="0">
              <a:solidFill>
                <a:schemeClr val="bg1"/>
              </a:solidFill>
              <a:latin typeface="Ravie" pitchFamily="82" charset="0"/>
            </a:endParaRPr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68313" y="2071678"/>
            <a:ext cx="8280400" cy="4310072"/>
          </a:xfrm>
          <a:prstGeom prst="roundRect">
            <a:avLst>
              <a:gd name="adj" fmla="val 16667"/>
            </a:avLst>
          </a:prstGeom>
          <a:solidFill>
            <a:srgbClr val="FF99CC">
              <a:alpha val="64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3600" b="1" dirty="0">
                <a:latin typeface="Andalus" pitchFamily="18" charset="-78"/>
              </a:rPr>
              <a:t> </a:t>
            </a:r>
            <a:r>
              <a:rPr lang="en-US" sz="3600" b="1" dirty="0" smtClean="0">
                <a:latin typeface="Andalus" pitchFamily="18" charset="-78"/>
              </a:rPr>
              <a:t>  </a:t>
            </a:r>
          </a:p>
          <a:p>
            <a:r>
              <a:rPr lang="en-US" sz="3600" b="1" dirty="0" err="1" smtClean="0">
                <a:latin typeface="Andalus" pitchFamily="18" charset="-78"/>
              </a:rPr>
              <a:t>Mu’tazilah</a:t>
            </a:r>
            <a:endParaRPr lang="en-US" sz="3600" b="1" dirty="0" smtClean="0">
              <a:latin typeface="Andalus" pitchFamily="18" charset="-78"/>
            </a:endParaRPr>
          </a:p>
          <a:p>
            <a:endParaRPr lang="id-ID" sz="3600" b="1" dirty="0">
              <a:latin typeface="Andalus" pitchFamily="18" charset="-78"/>
            </a:endParaRPr>
          </a:p>
          <a:p>
            <a:pPr>
              <a:lnSpc>
                <a:spcPct val="150000"/>
              </a:lnSpc>
            </a:pPr>
            <a:r>
              <a:rPr lang="id-ID" sz="2000" b="1" dirty="0">
                <a:latin typeface="Andalus" pitchFamily="18" charset="-78"/>
              </a:rPr>
              <a:t>	</a:t>
            </a:r>
            <a:r>
              <a:rPr lang="id-ID" sz="2000" b="1" dirty="0" smtClean="0">
                <a:latin typeface="Andalus" pitchFamily="18" charset="-78"/>
              </a:rPr>
              <a:t>Berpendapat bahwa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segala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pengetahuan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diperoleh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dengan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>
                <a:latin typeface="Andalus" pitchFamily="18" charset="-78"/>
              </a:rPr>
              <a:t>a</a:t>
            </a:r>
            <a:r>
              <a:rPr lang="en-US" sz="2000" b="1" dirty="0" err="1" smtClean="0">
                <a:latin typeface="Andalus" pitchFamily="18" charset="-78"/>
              </a:rPr>
              <a:t>kal</a:t>
            </a:r>
            <a:r>
              <a:rPr lang="en-US" sz="2000" b="1" dirty="0" smtClean="0">
                <a:latin typeface="Andalus" pitchFamily="18" charset="-78"/>
              </a:rPr>
              <a:t>,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kewajiban-kewajiban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diketahui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dengan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pemikiran</a:t>
            </a:r>
            <a:r>
              <a:rPr lang="en-US" sz="2000" b="1" dirty="0" smtClean="0">
                <a:latin typeface="Andalus" pitchFamily="18" charset="-78"/>
              </a:rPr>
              <a:t> yang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mendalam</a:t>
            </a:r>
            <a:r>
              <a:rPr lang="en-US" sz="2000" b="1" dirty="0" smtClean="0">
                <a:latin typeface="Andalus" pitchFamily="18" charset="-78"/>
              </a:rPr>
              <a:t>.  </a:t>
            </a:r>
            <a:r>
              <a:rPr lang="en-US" sz="2000" b="1" dirty="0" err="1" smtClean="0">
                <a:latin typeface="Andalus" pitchFamily="18" charset="-78"/>
              </a:rPr>
              <a:t>Dengan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demikian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berterimakasih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kepada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Tuhan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sebelum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Turunnya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wahyu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adalah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wajib</a:t>
            </a:r>
            <a:r>
              <a:rPr lang="en-US" sz="2000" b="1" dirty="0" smtClean="0">
                <a:latin typeface="Andalus" pitchFamily="18" charset="-78"/>
              </a:rPr>
              <a:t>. </a:t>
            </a:r>
            <a:r>
              <a:rPr lang="en-US" sz="2000" b="1" dirty="0" err="1" smtClean="0">
                <a:latin typeface="Andalus" pitchFamily="18" charset="-78"/>
              </a:rPr>
              <a:t>Baik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jahat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diketahui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dengan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akal</a:t>
            </a:r>
            <a:r>
              <a:rPr lang="en-US" sz="2000" b="1" dirty="0" smtClean="0">
                <a:latin typeface="Andalus" pitchFamily="18" charset="-78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begitu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juga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>
                <a:latin typeface="Andalus" pitchFamily="18" charset="-78"/>
              </a:rPr>
              <a:t>m</a:t>
            </a:r>
            <a:r>
              <a:rPr lang="en-US" sz="2000" b="1" dirty="0" err="1" smtClean="0">
                <a:latin typeface="Andalus" pitchFamily="18" charset="-78"/>
              </a:rPr>
              <a:t>engerjakan</a:t>
            </a:r>
            <a:r>
              <a:rPr lang="en-US" sz="2000" b="1" dirty="0" smtClean="0">
                <a:latin typeface="Andalus" pitchFamily="18" charset="-78"/>
              </a:rPr>
              <a:t> yang </a:t>
            </a:r>
            <a:r>
              <a:rPr lang="en-US" sz="2000" b="1" dirty="0" err="1" smtClean="0">
                <a:latin typeface="Andalus" pitchFamily="18" charset="-78"/>
              </a:rPr>
              <a:t>baik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menjauhi</a:t>
            </a:r>
            <a:r>
              <a:rPr lang="en-US" sz="2000" b="1" dirty="0" smtClean="0">
                <a:latin typeface="Andalus" pitchFamily="18" charset="-78"/>
              </a:rPr>
              <a:t> yang </a:t>
            </a:r>
            <a:r>
              <a:rPr lang="en-US" sz="2000" b="1" dirty="0" err="1" smtClean="0">
                <a:latin typeface="Andalus" pitchFamily="18" charset="-78"/>
              </a:rPr>
              <a:t>jahatbadalah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wajib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Andalus" pitchFamily="18" charset="-78"/>
              </a:rPr>
              <a:t>pula.</a:t>
            </a:r>
            <a:endParaRPr lang="id-ID" sz="2000" b="1" dirty="0" smtClean="0">
              <a:latin typeface="Andalus" pitchFamily="18" charset="-78"/>
            </a:endParaRPr>
          </a:p>
          <a:p>
            <a:pPr>
              <a:lnSpc>
                <a:spcPct val="150000"/>
              </a:lnSpc>
            </a:pPr>
            <a:r>
              <a:rPr lang="id-ID" sz="2000" b="1" dirty="0" smtClean="0">
                <a:latin typeface="Andalus" pitchFamily="18" charset="-78"/>
              </a:rPr>
              <a:t>	</a:t>
            </a:r>
            <a:endParaRPr lang="en-GB" sz="2000" b="1" dirty="0">
              <a:latin typeface="Andalus" pitchFamily="18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9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FF0000">
              <a:alpha val="49001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					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Lanjutan</a:t>
            </a:r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. . .</a:t>
            </a:r>
            <a:endParaRPr lang="en-GB" sz="2800" dirty="0">
              <a:solidFill>
                <a:schemeClr val="bg1"/>
              </a:solidFill>
              <a:latin typeface="Ravie" pitchFamily="82" charset="0"/>
            </a:endParaRPr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28596" y="2214554"/>
            <a:ext cx="8280400" cy="3786214"/>
          </a:xfrm>
          <a:prstGeom prst="roundRect">
            <a:avLst>
              <a:gd name="adj" fmla="val 16667"/>
            </a:avLst>
          </a:prstGeom>
          <a:solidFill>
            <a:srgbClr val="FF99CC">
              <a:alpha val="64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3600" b="1" dirty="0" err="1" smtClean="0">
                <a:latin typeface="Andalus" pitchFamily="18" charset="-78"/>
              </a:rPr>
              <a:t>Asy’ariyah</a:t>
            </a:r>
            <a:endParaRPr lang="en-US" sz="3600" b="1" dirty="0">
              <a:latin typeface="Andalus" pitchFamily="18" charset="-78"/>
            </a:endParaRPr>
          </a:p>
          <a:p>
            <a:pPr>
              <a:lnSpc>
                <a:spcPct val="150000"/>
              </a:lnSpc>
            </a:pPr>
            <a:r>
              <a:rPr lang="en-US" sz="3600" b="1" dirty="0" smtClean="0">
                <a:latin typeface="Andalus" pitchFamily="18" charset="-78"/>
              </a:rPr>
              <a:t>	</a:t>
            </a:r>
            <a:r>
              <a:rPr lang="id-ID" sz="2000" b="1" dirty="0" smtClean="0">
                <a:latin typeface="Andalus" pitchFamily="18" charset="-78"/>
              </a:rPr>
              <a:t>Berpendapat </a:t>
            </a:r>
            <a:r>
              <a:rPr lang="id-ID" sz="2000" b="1" dirty="0">
                <a:latin typeface="Andalus" pitchFamily="18" charset="-78"/>
              </a:rPr>
              <a:t>bahwa 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segala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kewajiban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manusia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hanya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Diketahui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melalui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wahyu</a:t>
            </a:r>
            <a:r>
              <a:rPr lang="en-US" sz="2000" b="1" dirty="0" smtClean="0">
                <a:latin typeface="Andalus" pitchFamily="18" charset="-78"/>
              </a:rPr>
              <a:t>. Akal </a:t>
            </a:r>
            <a:r>
              <a:rPr lang="en-US" sz="2000" b="1" dirty="0" err="1" smtClean="0">
                <a:latin typeface="Andalus" pitchFamily="18" charset="-78"/>
              </a:rPr>
              <a:t>tak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membuat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sesuatu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menjadi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wajib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Andalus" pitchFamily="18" charset="-78"/>
              </a:rPr>
              <a:t>Dan </a:t>
            </a:r>
            <a:r>
              <a:rPr lang="en-US" sz="2000" b="1" dirty="0" err="1" smtClean="0">
                <a:latin typeface="Andalus" pitchFamily="18" charset="-78"/>
              </a:rPr>
              <a:t>tak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mengetahui</a:t>
            </a:r>
            <a:r>
              <a:rPr lang="en-US" sz="2000" b="1" dirty="0" smtClean="0">
                <a:latin typeface="Andalus" pitchFamily="18" charset="-78"/>
              </a:rPr>
              <a:t> yang </a:t>
            </a:r>
            <a:r>
              <a:rPr lang="en-US" sz="2000" b="1" dirty="0" err="1" smtClean="0">
                <a:latin typeface="Andalus" pitchFamily="18" charset="-78"/>
              </a:rPr>
              <a:t>baik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yan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buruk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adalah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wajib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bagi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manusia</a:t>
            </a:r>
            <a:r>
              <a:rPr lang="en-US" sz="2000" b="1" dirty="0" smtClean="0">
                <a:latin typeface="Andalus" pitchFamily="18" charset="-78"/>
              </a:rPr>
              <a:t>. Akal </a:t>
            </a:r>
            <a:r>
              <a:rPr lang="en-US" sz="2000" b="1" dirty="0" err="1" smtClean="0">
                <a:latin typeface="Andalus" pitchFamily="18" charset="-78"/>
              </a:rPr>
              <a:t>hanya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digunakan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untuk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mengetahui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Tuhan</a:t>
            </a:r>
            <a:r>
              <a:rPr lang="en-US" sz="2000" b="1" dirty="0" smtClean="0">
                <a:latin typeface="Andalus" pitchFamily="18" charset="-78"/>
              </a:rPr>
              <a:t>.</a:t>
            </a:r>
            <a:endParaRPr lang="id-ID" sz="2000" b="1" dirty="0" smtClean="0">
              <a:latin typeface="Andalus" pitchFamily="18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28596" y="2500306"/>
            <a:ext cx="8280400" cy="3500462"/>
          </a:xfrm>
          <a:prstGeom prst="roundRect">
            <a:avLst>
              <a:gd name="adj" fmla="val 16667"/>
            </a:avLst>
          </a:prstGeom>
          <a:solidFill>
            <a:srgbClr val="FF99CC">
              <a:alpha val="64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3600" b="1" dirty="0" smtClean="0">
                <a:latin typeface="Andalus" pitchFamily="18" charset="-78"/>
              </a:rPr>
              <a:t>A</a:t>
            </a:r>
            <a:r>
              <a:rPr lang="id-ID" sz="3600" b="1" dirty="0" smtClean="0">
                <a:latin typeface="Andalus" pitchFamily="18" charset="-78"/>
              </a:rPr>
              <a:t>l-Maturidy</a:t>
            </a:r>
            <a:r>
              <a:rPr lang="en-US" sz="3600" b="1" dirty="0" smtClean="0">
                <a:latin typeface="Andalus" pitchFamily="18" charset="-78"/>
              </a:rPr>
              <a:t> Samarkand</a:t>
            </a:r>
            <a:endParaRPr lang="en-US" sz="3600" b="1" dirty="0">
              <a:latin typeface="Andalus" pitchFamily="18" charset="-78"/>
            </a:endParaRPr>
          </a:p>
          <a:p>
            <a:pPr>
              <a:lnSpc>
                <a:spcPct val="150000"/>
              </a:lnSpc>
            </a:pPr>
            <a:r>
              <a:rPr lang="en-US" sz="3600" b="1" dirty="0" smtClean="0">
                <a:latin typeface="Andalus" pitchFamily="18" charset="-78"/>
              </a:rPr>
              <a:t>	</a:t>
            </a:r>
            <a:r>
              <a:rPr lang="id-ID" sz="2000" b="1" dirty="0" smtClean="0">
                <a:latin typeface="Andalus" pitchFamily="18" charset="-78"/>
              </a:rPr>
              <a:t>Berpendapat </a:t>
            </a:r>
            <a:r>
              <a:rPr lang="id-ID" sz="2000" b="1" dirty="0" smtClean="0">
                <a:latin typeface="Andalus" pitchFamily="18" charset="-78"/>
              </a:rPr>
              <a:t>bahwa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akal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mengetahui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tiga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persoalan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pokok</a:t>
            </a:r>
            <a:r>
              <a:rPr lang="en-US" sz="2000" b="1" dirty="0" smtClean="0">
                <a:latin typeface="Andalus" pitchFamily="18" charset="-78"/>
              </a:rPr>
              <a:t>, </a:t>
            </a:r>
            <a:r>
              <a:rPr lang="en-US" sz="2000" b="1" dirty="0" err="1" smtClean="0">
                <a:latin typeface="Andalus" pitchFamily="18" charset="-78"/>
              </a:rPr>
              <a:t>sedangkan</a:t>
            </a:r>
            <a:r>
              <a:rPr lang="en-US" sz="2000" b="1" dirty="0" smtClean="0">
                <a:latin typeface="Andalus" pitchFamily="18" charset="-78"/>
              </a:rPr>
              <a:t> yang </a:t>
            </a:r>
            <a:r>
              <a:rPr lang="en-US" sz="2000" b="1" dirty="0" err="1" smtClean="0">
                <a:latin typeface="Andalus" pitchFamily="18" charset="-78"/>
              </a:rPr>
              <a:t>satu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lagi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yaitu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kewajiban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berbuat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baik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menjauhi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Andalus" pitchFamily="18" charset="-78"/>
              </a:rPr>
              <a:t>yang </a:t>
            </a:r>
            <a:r>
              <a:rPr lang="en-US" sz="2000" b="1" dirty="0" err="1" smtClean="0">
                <a:latin typeface="Andalus" pitchFamily="18" charset="-78"/>
              </a:rPr>
              <a:t>buruk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dapat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diketahui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hanya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melalui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wahyu</a:t>
            </a:r>
            <a:r>
              <a:rPr lang="en-US" sz="2000" b="1" dirty="0" smtClean="0">
                <a:latin typeface="Andalus" pitchFamily="18" charset="-78"/>
              </a:rPr>
              <a:t>.</a:t>
            </a:r>
            <a:endParaRPr lang="id-ID" sz="2000" b="1" dirty="0" smtClean="0">
              <a:latin typeface="Andalus" pitchFamily="18" charset="-78"/>
            </a:endParaRPr>
          </a:p>
        </p:txBody>
      </p:sp>
      <p:sp>
        <p:nvSpPr>
          <p:cNvPr id="5" name="AutoShape 9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FF0000">
              <a:alpha val="49001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					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Lanjutan</a:t>
            </a:r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. . .</a:t>
            </a:r>
            <a:endParaRPr lang="en-GB" sz="2800" dirty="0">
              <a:solidFill>
                <a:schemeClr val="bg1"/>
              </a:solidFill>
              <a:latin typeface="Ravie" pitchFamily="8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28596" y="2214554"/>
            <a:ext cx="8280400" cy="3786214"/>
          </a:xfrm>
          <a:prstGeom prst="roundRect">
            <a:avLst>
              <a:gd name="adj" fmla="val 16667"/>
            </a:avLst>
          </a:prstGeom>
          <a:solidFill>
            <a:srgbClr val="FF99CC">
              <a:alpha val="64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3600" b="1" dirty="0" smtClean="0">
                <a:latin typeface="Andalus" pitchFamily="18" charset="-78"/>
              </a:rPr>
              <a:t>A</a:t>
            </a:r>
            <a:r>
              <a:rPr lang="id-ID" sz="3600" b="1" dirty="0" smtClean="0">
                <a:latin typeface="Andalus" pitchFamily="18" charset="-78"/>
              </a:rPr>
              <a:t>l-Maturidy</a:t>
            </a:r>
            <a:r>
              <a:rPr lang="en-US" sz="3600" b="1" dirty="0" smtClean="0">
                <a:latin typeface="Andalus" pitchFamily="18" charset="-78"/>
              </a:rPr>
              <a:t> </a:t>
            </a:r>
            <a:r>
              <a:rPr lang="en-US" sz="3600" b="1" dirty="0" smtClean="0">
                <a:latin typeface="Andalus" pitchFamily="18" charset="-78"/>
              </a:rPr>
              <a:t>Bukhara</a:t>
            </a:r>
            <a:endParaRPr lang="en-US" sz="3600" b="1" dirty="0">
              <a:latin typeface="Andalus" pitchFamily="18" charset="-78"/>
            </a:endParaRPr>
          </a:p>
          <a:p>
            <a:pPr>
              <a:lnSpc>
                <a:spcPct val="150000"/>
              </a:lnSpc>
            </a:pPr>
            <a:r>
              <a:rPr lang="en-US" sz="3600" b="1" dirty="0" smtClean="0">
                <a:latin typeface="Andalus" pitchFamily="18" charset="-78"/>
              </a:rPr>
              <a:t>	</a:t>
            </a:r>
            <a:r>
              <a:rPr lang="id-ID" sz="2000" b="1" dirty="0" smtClean="0">
                <a:latin typeface="Andalus" pitchFamily="18" charset="-78"/>
              </a:rPr>
              <a:t>Berpendapat </a:t>
            </a:r>
            <a:r>
              <a:rPr lang="id-ID" sz="2000" b="1" dirty="0" smtClean="0">
                <a:latin typeface="Andalus" pitchFamily="18" charset="-78"/>
              </a:rPr>
              <a:t>bahwa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akal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tidak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mampu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untuk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menentukan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k</a:t>
            </a:r>
            <a:r>
              <a:rPr lang="en-US" sz="2000" b="1" dirty="0" err="1" smtClean="0">
                <a:latin typeface="Andalus" pitchFamily="18" charset="-78"/>
              </a:rPr>
              <a:t>ewajiban</a:t>
            </a:r>
            <a:r>
              <a:rPr lang="en-US" sz="2000" b="1" dirty="0" smtClean="0">
                <a:latin typeface="Andalus" pitchFamily="18" charset="-78"/>
              </a:rPr>
              <a:t>, </a:t>
            </a:r>
            <a:r>
              <a:rPr lang="en-US" sz="2000" b="1" dirty="0" err="1" smtClean="0">
                <a:latin typeface="Andalus" pitchFamily="18" charset="-78"/>
              </a:rPr>
              <a:t>akal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hanya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mampu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mengetahui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sebabnya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kewajiban</a:t>
            </a:r>
            <a:r>
              <a:rPr lang="en-US" sz="2000" b="1" dirty="0" smtClean="0">
                <a:latin typeface="Andalus" pitchFamily="18" charset="-78"/>
              </a:rPr>
              <a:t>. </a:t>
            </a:r>
            <a:r>
              <a:rPr lang="en-US" sz="2000" b="1" dirty="0" err="1" smtClean="0">
                <a:latin typeface="Andalus" pitchFamily="18" charset="-78"/>
              </a:rPr>
              <a:t>Bagi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mereka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akal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dadaalah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alat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untuk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mengetahui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kewajiban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yang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m</a:t>
            </a:r>
            <a:r>
              <a:rPr lang="en-US" sz="2000" b="1" dirty="0" err="1" smtClean="0">
                <a:latin typeface="Andalus" pitchFamily="18" charset="-78"/>
              </a:rPr>
              <a:t>enenetukan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kewajiban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adalah</a:t>
            </a:r>
            <a:r>
              <a:rPr lang="en-US" sz="2000" b="1" dirty="0" smtClean="0">
                <a:latin typeface="Andalus" pitchFamily="18" charset="-78"/>
              </a:rPr>
              <a:t> Allah.</a:t>
            </a:r>
            <a:endParaRPr lang="id-ID" sz="2000" b="1" dirty="0" smtClean="0">
              <a:latin typeface="Andalus" pitchFamily="18" charset="-78"/>
            </a:endParaRPr>
          </a:p>
        </p:txBody>
      </p:sp>
      <p:sp>
        <p:nvSpPr>
          <p:cNvPr id="5" name="AutoShape 9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FF0000">
              <a:alpha val="49001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					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Lanjutan</a:t>
            </a:r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. . .</a:t>
            </a:r>
            <a:endParaRPr lang="en-GB" sz="2800" dirty="0">
              <a:solidFill>
                <a:schemeClr val="bg1"/>
              </a:solidFill>
              <a:latin typeface="Ravie" pitchFamily="8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28596" y="2214554"/>
            <a:ext cx="8280400" cy="3786214"/>
          </a:xfrm>
          <a:prstGeom prst="roundRect">
            <a:avLst>
              <a:gd name="adj" fmla="val 16667"/>
            </a:avLst>
          </a:prstGeom>
          <a:solidFill>
            <a:srgbClr val="FF99CC">
              <a:alpha val="64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3600" b="1" dirty="0" err="1" smtClean="0">
                <a:latin typeface="Andalus" pitchFamily="18" charset="-78"/>
              </a:rPr>
              <a:t>Mu’tazilah</a:t>
            </a:r>
            <a:endParaRPr lang="en-US" sz="3600" b="1" dirty="0">
              <a:latin typeface="Andalus" pitchFamily="18" charset="-78"/>
            </a:endParaRPr>
          </a:p>
          <a:p>
            <a:pPr>
              <a:lnSpc>
                <a:spcPct val="150000"/>
              </a:lnSpc>
            </a:pPr>
            <a:r>
              <a:rPr lang="en-US" sz="3600" b="1" dirty="0" smtClean="0">
                <a:latin typeface="Andalus" pitchFamily="18" charset="-78"/>
              </a:rPr>
              <a:t>	</a:t>
            </a:r>
            <a:r>
              <a:rPr lang="en-US" sz="2000" b="1" dirty="0" err="1" smtClean="0">
                <a:latin typeface="Andalus" pitchFamily="18" charset="-78"/>
              </a:rPr>
              <a:t>Wahyu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berfungsi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memberi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konfirmasi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tentang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apa</a:t>
            </a:r>
            <a:r>
              <a:rPr lang="en-US" sz="2000" b="1" dirty="0" smtClean="0">
                <a:latin typeface="Andalus" pitchFamily="18" charset="-78"/>
              </a:rPr>
              <a:t> yang </a:t>
            </a:r>
            <a:r>
              <a:rPr lang="en-US" sz="2000" b="1" dirty="0" err="1" smtClean="0">
                <a:latin typeface="Andalus" pitchFamily="18" charset="-78"/>
              </a:rPr>
              <a:t>telah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d</a:t>
            </a:r>
            <a:r>
              <a:rPr lang="en-US" sz="2000" b="1" dirty="0" err="1" smtClean="0">
                <a:latin typeface="Andalus" pitchFamily="18" charset="-78"/>
              </a:rPr>
              <a:t>ijelaskan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oleh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akal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manusia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smtClean="0">
                <a:latin typeface="Andalus" pitchFamily="18" charset="-78"/>
              </a:rPr>
              <a:t>.</a:t>
            </a:r>
            <a:r>
              <a:rPr lang="en-US" sz="2000" b="1" dirty="0" err="1" smtClean="0">
                <a:latin typeface="Andalus" pitchFamily="18" charset="-78"/>
              </a:rPr>
              <a:t>Wahyu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diperlukan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untuk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memberi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penjelasan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tentang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perincian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hukuman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upah</a:t>
            </a:r>
            <a:r>
              <a:rPr lang="en-US" sz="2000" b="1" dirty="0" smtClean="0">
                <a:latin typeface="Andalus" pitchFamily="18" charset="-78"/>
              </a:rPr>
              <a:t> yang </a:t>
            </a:r>
            <a:r>
              <a:rPr lang="en-US" sz="2000" b="1" dirty="0" err="1" smtClean="0">
                <a:latin typeface="Andalus" pitchFamily="18" charset="-78"/>
              </a:rPr>
              <a:t>akan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diterima</a:t>
            </a:r>
            <a:r>
              <a:rPr lang="en-US" sz="2000" b="1" dirty="0" smtClean="0">
                <a:latin typeface="Andalus" pitchFamily="18" charset="-78"/>
              </a:rPr>
              <a:t> </a:t>
            </a:r>
            <a:r>
              <a:rPr lang="en-US" sz="2000" b="1" dirty="0" err="1" smtClean="0">
                <a:latin typeface="Andalus" pitchFamily="18" charset="-78"/>
              </a:rPr>
              <a:t>manusia</a:t>
            </a:r>
            <a:r>
              <a:rPr lang="en-US" sz="2000" b="1" dirty="0" smtClean="0">
                <a:latin typeface="Andalus" pitchFamily="18" charset="-7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latin typeface="Andalus" pitchFamily="18" charset="-78"/>
              </a:rPr>
              <a:t>diakhirat</a:t>
            </a:r>
            <a:r>
              <a:rPr lang="en-US" sz="2000" b="1" dirty="0" smtClean="0">
                <a:latin typeface="Andalus" pitchFamily="18" charset="-78"/>
              </a:rPr>
              <a:t>.</a:t>
            </a:r>
            <a:endParaRPr lang="id-ID" sz="2000" b="1" dirty="0" smtClean="0">
              <a:latin typeface="Andalus" pitchFamily="18" charset="-78"/>
            </a:endParaRPr>
          </a:p>
        </p:txBody>
      </p:sp>
      <p:sp>
        <p:nvSpPr>
          <p:cNvPr id="5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2071670" y="274638"/>
            <a:ext cx="5143536" cy="1143000"/>
          </a:xfrm>
          <a:prstGeom prst="roundRect">
            <a:avLst>
              <a:gd name="adj" fmla="val 16667"/>
            </a:avLst>
          </a:prstGeom>
          <a:solidFill>
            <a:srgbClr val="FF0000">
              <a:alpha val="49001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Fungsi</a:t>
            </a:r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Wahyu</a:t>
            </a:r>
            <a:endParaRPr lang="en-GB" sz="2800" dirty="0">
              <a:solidFill>
                <a:schemeClr val="bg1"/>
              </a:solidFill>
              <a:latin typeface="Ravie" pitchFamily="8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9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FF0000">
              <a:alpha val="49001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					</a:t>
            </a:r>
            <a:r>
              <a:rPr lang="en-US" sz="2800" dirty="0" err="1" smtClean="0">
                <a:solidFill>
                  <a:schemeClr val="bg1"/>
                </a:solidFill>
                <a:latin typeface="Ravie" pitchFamily="82" charset="0"/>
              </a:rPr>
              <a:t>Lanjutan</a:t>
            </a:r>
            <a:r>
              <a:rPr lang="en-US" sz="2800" dirty="0" smtClean="0">
                <a:solidFill>
                  <a:schemeClr val="bg1"/>
                </a:solidFill>
                <a:latin typeface="Ravie" pitchFamily="82" charset="0"/>
              </a:rPr>
              <a:t>. . .</a:t>
            </a:r>
            <a:endParaRPr lang="en-GB" sz="2800" dirty="0">
              <a:solidFill>
                <a:schemeClr val="bg1"/>
              </a:solidFill>
              <a:latin typeface="Ravie" pitchFamily="82" charset="0"/>
            </a:endParaRPr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28596" y="2214554"/>
            <a:ext cx="8280400" cy="3786214"/>
          </a:xfrm>
          <a:prstGeom prst="roundRect">
            <a:avLst>
              <a:gd name="adj" fmla="val 16667"/>
            </a:avLst>
          </a:prstGeom>
          <a:solidFill>
            <a:srgbClr val="FF99CC">
              <a:alpha val="64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3600" b="1" dirty="0" err="1" smtClean="0">
                <a:latin typeface="Andalus" pitchFamily="18" charset="-78"/>
              </a:rPr>
              <a:t>Asy’ariyah</a:t>
            </a:r>
            <a:endParaRPr lang="en-US" sz="3600" b="1" dirty="0" smtClean="0">
              <a:latin typeface="Andalus" pitchFamily="18" charset="-78"/>
            </a:endParaRPr>
          </a:p>
          <a:p>
            <a:r>
              <a:rPr lang="en-US" sz="3600" b="1" smtClean="0">
                <a:latin typeface="Andalus" pitchFamily="18" charset="-78"/>
              </a:rPr>
              <a:t>	</a:t>
            </a:r>
            <a:endParaRPr lang="en-US" sz="2000" b="1" dirty="0">
              <a:latin typeface="Andalus" pitchFamily="18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AA00AA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54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ASSALAMUALAIKUM</vt:lpstr>
      <vt:lpstr>Slide 2</vt:lpstr>
      <vt:lpstr>Slide 3</vt:lpstr>
      <vt:lpstr>Akal dan Wahyu</vt:lpstr>
      <vt:lpstr>     Lanjutan. . .</vt:lpstr>
      <vt:lpstr>     Lanjutan. . .</vt:lpstr>
      <vt:lpstr>     Lanjutan. . .</vt:lpstr>
      <vt:lpstr>Fungsi Wahyu</vt:lpstr>
      <vt:lpstr>     Lanjutan. . .</vt:lpstr>
    </vt:vector>
  </TitlesOfParts>
  <Company>Averroess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ASSALAMUALAIKUM</dc:title>
  <dc:creator>DELL-Inspiron</dc:creator>
  <cp:lastModifiedBy>DELL-Inspiron</cp:lastModifiedBy>
  <cp:revision>14</cp:revision>
  <dcterms:created xsi:type="dcterms:W3CDTF">2010-05-07T14:08:28Z</dcterms:created>
  <dcterms:modified xsi:type="dcterms:W3CDTF">2010-05-10T00:23:17Z</dcterms:modified>
</cp:coreProperties>
</file>